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21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A4904-19A7-8055-950B-DE9099660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90D98A-C264-8AA7-9561-C4BF022EB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3216C-8DDE-CEDB-086C-D4C4121E4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9E363-5874-BB24-27D9-A72876D23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A3CDC-9EEA-767C-24AC-65F40E338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872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D5ABD-B94E-9745-E69D-0535710FE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9A0029-1406-9ADA-7388-D39748656C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E0CCE-3481-6723-AAD2-66A5BE940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AC35C-9D22-D426-4047-BAEDCFB13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B1CAF-535B-3E9D-3126-11A10D771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32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EE7C71-C4D7-1C54-F575-768BD4E366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E2B11-8BB6-D0D8-2B7A-AFE2550BF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DDA3B-31CE-3713-25DA-D8BC3C914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DC2C3-2F7D-2B5D-004C-8B187DEA3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3651C-9AEF-625D-DA9E-BE04A2F5A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53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DBFB1-C379-7473-F9E6-6A6FC265F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FE0A7-FA4C-84D9-8EAF-8FD8BC4A5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1E5DA-8974-CFF2-072D-A6EC8AACB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E789A-E697-C01A-4DAA-1234569A9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6B2DF-4C9F-12A2-EEF3-90D3D7A7C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5B7B7-7DDE-95C2-798A-F1EB49BEB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C6665-82FF-DF7F-F99C-E342124F7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866E3-E878-E7B4-5053-AB591BABF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75B3B-74C7-376C-B3E9-DD98C82BA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ECC49-6715-CC4F-9D72-93A54A240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57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271B6-C6DE-7AE7-A40A-08CE0B72A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8B280-9C28-EE73-5C86-6875CDA9E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C2713A-B6FE-4708-5D39-83C7AEA6E8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C7C832-D8E8-B560-2134-6F0ECDA48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ED99DB-1FAE-66FF-9E76-BAAE3E078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020E0-378D-721F-A74E-CA37A1464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80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34420-098F-2FE7-FA85-46A4D3FD5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6BE98-3D0A-70EF-B88A-5076C3959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2F64DC-A59A-1D68-3286-8F92593AD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94F2DE-DEB7-3AEE-7289-616B73F3FB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C5A564-C2EB-E887-2CCA-2FB39D5D6E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D75378-A826-4864-DC5D-F4606DE9C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0F7547-C5C2-8F7C-3BF0-0D86C0311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2570E-1A99-6485-D460-964603191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3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3E29B-EB64-0CE7-0EFE-269133D2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63AA2E-E60E-7E51-C54F-4EFF9592C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CA883A-A484-7DF8-8BAA-8A7C3AF5E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7D0FE1-8AF0-2135-07F0-4E620909B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269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8A0D8-CA42-03EC-19BC-08B0B280B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39B42A-9ED1-120C-D36D-31816ECFE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B51CA-9839-C11E-915D-9684065C1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727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D1468-D44F-7E69-86C8-9FF7F4AF2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4153F-DE2C-E501-D5D0-F85397B2E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68C23F-23E3-6021-6589-56553F1FB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66FB84-D5A9-F8FB-5BC5-61592A0D6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FB06F-BFA2-5695-452B-89F27AAF2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4CC2A8-B606-08BE-D401-79F1B85E6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50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5624C-BC36-6302-C763-9CEBFC661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89A361-A504-9967-2839-DD9D536156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70427-2063-7A82-B6BE-A2033A006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7CDC4-A514-5875-E23B-58BF99A8E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009B1-36BA-D754-111E-89FC98BE9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CA5A0C-7D8A-F380-0DC9-45A56BF9D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901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E9AC0F-51B5-48BF-0F6F-C78CEF21D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A3E10-4EFB-09C9-A53D-3976960F6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23933-527E-EDAD-3135-B916D24C19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2BF1F-5C44-409D-B239-E83C9A1D5D5B}" type="datetimeFigureOut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0A8A7-F5F3-21B2-3167-DB0936DD3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5128C-E159-4D1C-CCF2-85182099FB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9051E-BAEE-4C3F-B3C8-EE50F78592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02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v33d2-alicia-petrany.shinyapps.io/cellranker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DE657-DA7C-E8D4-5353-720240D59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5838" y="782404"/>
            <a:ext cx="5759302" cy="1422400"/>
          </a:xfrm>
        </p:spPr>
        <p:txBody>
          <a:bodyPr/>
          <a:lstStyle/>
          <a:p>
            <a:r>
              <a:rPr lang="en-US" b="1" dirty="0" err="1">
                <a:latin typeface="+mn-lt"/>
              </a:rPr>
              <a:t>CellRanke</a:t>
            </a:r>
            <a:r>
              <a:rPr lang="en-US" b="1" dirty="0" err="1"/>
              <a:t>r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902FFC-87B1-6C96-B696-7E85A2CD30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489" y="4723466"/>
            <a:ext cx="9144000" cy="1422401"/>
          </a:xfrm>
        </p:spPr>
        <p:txBody>
          <a:bodyPr/>
          <a:lstStyle/>
          <a:p>
            <a:r>
              <a:rPr lang="en-US" dirty="0"/>
              <a:t>Alicia Petrany</a:t>
            </a:r>
          </a:p>
          <a:p>
            <a:r>
              <a:rPr lang="en-US" dirty="0"/>
              <a:t>Rowan University</a:t>
            </a:r>
          </a:p>
          <a:p>
            <a:r>
              <a:rPr lang="en-US" dirty="0" err="1"/>
              <a:t>Profhacks</a:t>
            </a:r>
            <a:r>
              <a:rPr lang="en-US" dirty="0"/>
              <a:t>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55C3C1-20F0-38A4-0DA1-B35A6E914D4A}"/>
              </a:ext>
            </a:extLst>
          </p:cNvPr>
          <p:cNvSpPr txBox="1"/>
          <p:nvPr/>
        </p:nvSpPr>
        <p:spPr>
          <a:xfrm>
            <a:off x="1417675" y="2545631"/>
            <a:ext cx="96756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An R Framework For Rank-Based Cell Type Annotations On scRNA-Seq Data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48C0C6-09F8-7F91-6EF0-E64CF264648A}"/>
              </a:ext>
            </a:extLst>
          </p:cNvPr>
          <p:cNvCxnSpPr/>
          <p:nvPr/>
        </p:nvCxnSpPr>
        <p:spPr>
          <a:xfrm>
            <a:off x="540488" y="2375217"/>
            <a:ext cx="1111102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A1BE6B4-EC10-E078-5C54-163B74611261}"/>
              </a:ext>
            </a:extLst>
          </p:cNvPr>
          <p:cNvCxnSpPr>
            <a:cxnSpLocks/>
          </p:cNvCxnSpPr>
          <p:nvPr/>
        </p:nvCxnSpPr>
        <p:spPr>
          <a:xfrm>
            <a:off x="2710859" y="4275716"/>
            <a:ext cx="677028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346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4B386-A726-22C8-4214-65091C76A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0"/>
            <a:ext cx="9144000" cy="1057311"/>
          </a:xfrm>
        </p:spPr>
        <p:txBody>
          <a:bodyPr>
            <a:normAutofit/>
          </a:bodyPr>
          <a:lstStyle/>
          <a:p>
            <a:r>
              <a:rPr lang="en-US" sz="5400" dirty="0"/>
              <a:t>What is scRNA-Seq?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409E3B-E466-3F80-1DC0-38E3550AF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154" y="1057311"/>
            <a:ext cx="8045689" cy="29230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B5372F-952D-E0D0-329A-14EF3B5EF5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96" r="27621"/>
          <a:stretch/>
        </p:blipFill>
        <p:spPr>
          <a:xfrm rot="5400000">
            <a:off x="425266" y="4265751"/>
            <a:ext cx="579980" cy="11924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720DD5-BE25-B226-D47E-02D853E3B7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11" t="1" r="13911" b="1"/>
          <a:stretch/>
        </p:blipFill>
        <p:spPr>
          <a:xfrm rot="5400000">
            <a:off x="1297912" y="4820335"/>
            <a:ext cx="654047" cy="11924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EB0754-571D-D94D-9017-5E3ABC4B1A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11" r="24734"/>
          <a:stretch/>
        </p:blipFill>
        <p:spPr>
          <a:xfrm rot="5400000">
            <a:off x="526124" y="5383883"/>
            <a:ext cx="485755" cy="1192479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CE45F4-35F5-AC3E-EB19-A7AE4A4F11DB}"/>
              </a:ext>
            </a:extLst>
          </p:cNvPr>
          <p:cNvCxnSpPr>
            <a:cxnSpLocks/>
          </p:cNvCxnSpPr>
          <p:nvPr/>
        </p:nvCxnSpPr>
        <p:spPr>
          <a:xfrm>
            <a:off x="1082149" y="3980386"/>
            <a:ext cx="0" cy="711925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21FE95-1205-09F3-1916-B183CAA80C1F}"/>
              </a:ext>
            </a:extLst>
          </p:cNvPr>
          <p:cNvCxnSpPr>
            <a:cxnSpLocks/>
          </p:cNvCxnSpPr>
          <p:nvPr/>
        </p:nvCxnSpPr>
        <p:spPr>
          <a:xfrm>
            <a:off x="1028700" y="3980386"/>
            <a:ext cx="523875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4E3B3AD-84A0-8E33-1F93-B1EC99DA4FDB}"/>
              </a:ext>
            </a:extLst>
          </p:cNvPr>
          <p:cNvCxnSpPr>
            <a:cxnSpLocks/>
          </p:cNvCxnSpPr>
          <p:nvPr/>
        </p:nvCxnSpPr>
        <p:spPr>
          <a:xfrm>
            <a:off x="6267450" y="3568700"/>
            <a:ext cx="0" cy="4572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25A69F-93C0-3492-D06A-3816D103DF64}"/>
              </a:ext>
            </a:extLst>
          </p:cNvPr>
          <p:cNvCxnSpPr>
            <a:cxnSpLocks/>
          </p:cNvCxnSpPr>
          <p:nvPr/>
        </p:nvCxnSpPr>
        <p:spPr>
          <a:xfrm>
            <a:off x="2418824" y="5534897"/>
            <a:ext cx="1426101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F40CCA8-7453-CF2A-3CE2-5EA4D7916D4E}"/>
              </a:ext>
            </a:extLst>
          </p:cNvPr>
          <p:cNvSpPr txBox="1"/>
          <p:nvPr/>
        </p:nvSpPr>
        <p:spPr>
          <a:xfrm>
            <a:off x="454016" y="6261141"/>
            <a:ext cx="18224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Transcriptome</a:t>
            </a:r>
          </a:p>
        </p:txBody>
      </p:sp>
      <p:graphicFrame>
        <p:nvGraphicFramePr>
          <p:cNvPr id="30" name="Table 30">
            <a:extLst>
              <a:ext uri="{FF2B5EF4-FFF2-40B4-BE49-F238E27FC236}">
                <a16:creationId xmlns:a16="http://schemas.microsoft.com/office/drawing/2014/main" id="{53B8CE5B-CB9D-3C4E-DDA3-B2A375B63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05714"/>
              </p:ext>
            </p:extLst>
          </p:nvPr>
        </p:nvGraphicFramePr>
        <p:xfrm>
          <a:off x="4089398" y="4619696"/>
          <a:ext cx="4013200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2640">
                  <a:extLst>
                    <a:ext uri="{9D8B030D-6E8A-4147-A177-3AD203B41FA5}">
                      <a16:colId xmlns:a16="http://schemas.microsoft.com/office/drawing/2014/main" val="2283681871"/>
                    </a:ext>
                  </a:extLst>
                </a:gridCol>
                <a:gridCol w="802640">
                  <a:extLst>
                    <a:ext uri="{9D8B030D-6E8A-4147-A177-3AD203B41FA5}">
                      <a16:colId xmlns:a16="http://schemas.microsoft.com/office/drawing/2014/main" val="1300389534"/>
                    </a:ext>
                  </a:extLst>
                </a:gridCol>
                <a:gridCol w="802640">
                  <a:extLst>
                    <a:ext uri="{9D8B030D-6E8A-4147-A177-3AD203B41FA5}">
                      <a16:colId xmlns:a16="http://schemas.microsoft.com/office/drawing/2014/main" val="579163934"/>
                    </a:ext>
                  </a:extLst>
                </a:gridCol>
                <a:gridCol w="802640">
                  <a:extLst>
                    <a:ext uri="{9D8B030D-6E8A-4147-A177-3AD203B41FA5}">
                      <a16:colId xmlns:a16="http://schemas.microsoft.com/office/drawing/2014/main" val="3969644762"/>
                    </a:ext>
                  </a:extLst>
                </a:gridCol>
                <a:gridCol w="802640">
                  <a:extLst>
                    <a:ext uri="{9D8B030D-6E8A-4147-A177-3AD203B41FA5}">
                      <a16:colId xmlns:a16="http://schemas.microsoft.com/office/drawing/2014/main" val="16696242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Cell</a:t>
                      </a:r>
                      <a:r>
                        <a:rPr lang="en-US" sz="1600" baseline="-25000" dirty="0">
                          <a:effectLst/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Cell</a:t>
                      </a:r>
                      <a:r>
                        <a:rPr lang="en-US" sz="1600" baseline="-25000" dirty="0"/>
                        <a:t>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Cell…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Cell</a:t>
                      </a:r>
                      <a:r>
                        <a:rPr lang="en-US" sz="1600" baseline="-25000" dirty="0" err="1"/>
                        <a:t>j</a:t>
                      </a:r>
                      <a:endParaRPr lang="en-US" sz="1600" baseline="-250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092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Gene</a:t>
                      </a:r>
                      <a:r>
                        <a:rPr lang="en-US" sz="1600" baseline="-25000" dirty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55929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Gene</a:t>
                      </a:r>
                      <a:r>
                        <a:rPr lang="en-US" sz="1600" baseline="-25000" dirty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3861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Gene…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265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/>
                        <a:t>Gene</a:t>
                      </a:r>
                      <a:r>
                        <a:rPr lang="en-US" sz="1600" baseline="-25000" dirty="0" err="1"/>
                        <a:t>i</a:t>
                      </a:r>
                      <a:endParaRPr lang="en-US" sz="1600" baseline="-25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942933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2E92E3BB-098A-0BC5-7C89-D02660193572}"/>
              </a:ext>
            </a:extLst>
          </p:cNvPr>
          <p:cNvSpPr txBox="1"/>
          <p:nvPr/>
        </p:nvSpPr>
        <p:spPr>
          <a:xfrm>
            <a:off x="2480872" y="5101962"/>
            <a:ext cx="11924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Counting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2FF9647-596C-C4B8-BA45-DC13D7D6FED5}"/>
              </a:ext>
            </a:extLst>
          </p:cNvPr>
          <p:cNvSpPr/>
          <p:nvPr/>
        </p:nvSpPr>
        <p:spPr>
          <a:xfrm>
            <a:off x="8748869" y="4612017"/>
            <a:ext cx="2739947" cy="1987155"/>
          </a:xfrm>
          <a:prstGeom prst="rect">
            <a:avLst/>
          </a:prstGeom>
          <a:solidFill>
            <a:srgbClr val="5121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Cell types of heterogenous samples are unknown – they must be manually determined</a:t>
            </a:r>
          </a:p>
        </p:txBody>
      </p:sp>
    </p:spTree>
    <p:extLst>
      <p:ext uri="{BB962C8B-B14F-4D97-AF65-F5344CB8AC3E}">
        <p14:creationId xmlns:p14="http://schemas.microsoft.com/office/powerpoint/2010/main" val="2231730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EC9AF-EFB7-643D-1453-91F0DEEB8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050" y="0"/>
            <a:ext cx="4956544" cy="1229759"/>
          </a:xfrm>
        </p:spPr>
        <p:txBody>
          <a:bodyPr>
            <a:normAutofit/>
          </a:bodyPr>
          <a:lstStyle/>
          <a:p>
            <a:r>
              <a:rPr lang="en-US" dirty="0" err="1"/>
              <a:t>CellRanker</a:t>
            </a:r>
            <a:r>
              <a:rPr lang="en-US" dirty="0"/>
              <a:t> Workflow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7E63C6-9D09-CA49-8739-9BE66EAEDBAB}"/>
              </a:ext>
            </a:extLst>
          </p:cNvPr>
          <p:cNvSpPr/>
          <p:nvPr/>
        </p:nvSpPr>
        <p:spPr>
          <a:xfrm>
            <a:off x="733646" y="1266975"/>
            <a:ext cx="2690037" cy="16835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Data Preprocessing (Filtering, Normalization, Scaling, </a:t>
            </a:r>
            <a:r>
              <a:rPr lang="en-US" dirty="0" err="1">
                <a:solidFill>
                  <a:sysClr val="windowText" lastClr="000000"/>
                </a:solidFill>
              </a:rPr>
              <a:t>tSNE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</a:rPr>
              <a:t>Cordinate</a:t>
            </a:r>
            <a:r>
              <a:rPr lang="en-US" dirty="0">
                <a:solidFill>
                  <a:sysClr val="windowText" lastClr="000000"/>
                </a:solidFill>
              </a:rPr>
              <a:t> Generation, Clustering)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9DEF8-1973-07C5-9C88-6048F15F04A4}"/>
              </a:ext>
            </a:extLst>
          </p:cNvPr>
          <p:cNvSpPr/>
          <p:nvPr/>
        </p:nvSpPr>
        <p:spPr>
          <a:xfrm>
            <a:off x="4416059" y="1277605"/>
            <a:ext cx="2690037" cy="167293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Marker Gene Classification For Each Cluster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8C4397-2D69-6FDF-C69B-F13DE454B784}"/>
              </a:ext>
            </a:extLst>
          </p:cNvPr>
          <p:cNvSpPr/>
          <p:nvPr/>
        </p:nvSpPr>
        <p:spPr>
          <a:xfrm>
            <a:off x="8098472" y="1229759"/>
            <a:ext cx="2690037" cy="172077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Querying </a:t>
            </a:r>
            <a:r>
              <a:rPr lang="en-US" dirty="0" err="1">
                <a:solidFill>
                  <a:sysClr val="windowText" lastClr="000000"/>
                </a:solidFill>
              </a:rPr>
              <a:t>PangaoDB</a:t>
            </a:r>
            <a:r>
              <a:rPr lang="en-US" dirty="0">
                <a:solidFill>
                  <a:sysClr val="windowText" lastClr="000000"/>
                </a:solidFill>
              </a:rPr>
              <a:t> For Marker Gene Annotations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116E7F-0B46-4C2F-DF05-624F50111B3D}"/>
              </a:ext>
            </a:extLst>
          </p:cNvPr>
          <p:cNvSpPr/>
          <p:nvPr/>
        </p:nvSpPr>
        <p:spPr>
          <a:xfrm>
            <a:off x="733646" y="3712462"/>
            <a:ext cx="2690037" cy="16729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Calculating Rankings For Each Potential Cell Type For Each Cluster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1F2A00-022D-DD3B-3D18-C97792F8162E}"/>
              </a:ext>
            </a:extLst>
          </p:cNvPr>
          <p:cNvSpPr/>
          <p:nvPr/>
        </p:nvSpPr>
        <p:spPr>
          <a:xfrm>
            <a:off x="4416059" y="3712462"/>
            <a:ext cx="2690037" cy="167292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Visualize </a:t>
            </a:r>
            <a:r>
              <a:rPr lang="en-US" dirty="0" err="1">
                <a:solidFill>
                  <a:sysClr val="windowText" lastClr="000000"/>
                </a:solidFill>
              </a:rPr>
              <a:t>tSNE</a:t>
            </a:r>
            <a:r>
              <a:rPr lang="en-US" dirty="0">
                <a:solidFill>
                  <a:sysClr val="windowText" lastClr="000000"/>
                </a:solidFill>
              </a:rPr>
              <a:t> Embeddings With Appropriate Cell Type </a:t>
            </a:r>
            <a:r>
              <a:rPr lang="en-US" dirty="0" err="1">
                <a:solidFill>
                  <a:sysClr val="windowText" lastClr="000000"/>
                </a:solidFill>
              </a:rPr>
              <a:t>Lables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5AB3534-61EC-D38E-F13D-1E58DDC2CDB6}"/>
              </a:ext>
            </a:extLst>
          </p:cNvPr>
          <p:cNvSpPr/>
          <p:nvPr/>
        </p:nvSpPr>
        <p:spPr>
          <a:xfrm>
            <a:off x="3554373" y="1819811"/>
            <a:ext cx="734090" cy="57788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48C0BFE-8FE6-FCFC-A45E-05465105CB1D}"/>
              </a:ext>
            </a:extLst>
          </p:cNvPr>
          <p:cNvSpPr/>
          <p:nvPr/>
        </p:nvSpPr>
        <p:spPr>
          <a:xfrm>
            <a:off x="7224378" y="1819811"/>
            <a:ext cx="734090" cy="57788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061B57D-6969-B819-F4D5-00AEEADE3E9E}"/>
              </a:ext>
            </a:extLst>
          </p:cNvPr>
          <p:cNvSpPr/>
          <p:nvPr/>
        </p:nvSpPr>
        <p:spPr>
          <a:xfrm>
            <a:off x="10928513" y="1819811"/>
            <a:ext cx="734090" cy="57788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30698F7-ED57-2F6A-03B7-839F04B4E162}"/>
              </a:ext>
            </a:extLst>
          </p:cNvPr>
          <p:cNvSpPr/>
          <p:nvPr/>
        </p:nvSpPr>
        <p:spPr>
          <a:xfrm>
            <a:off x="3554373" y="4259980"/>
            <a:ext cx="734090" cy="577889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0A394-7ACA-572D-F2D9-2E01B76CC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974" y="-102707"/>
            <a:ext cx="5388049" cy="1325563"/>
          </a:xfrm>
        </p:spPr>
        <p:txBody>
          <a:bodyPr>
            <a:normAutofit/>
          </a:bodyPr>
          <a:lstStyle/>
          <a:p>
            <a:r>
              <a:rPr lang="en-US" dirty="0"/>
              <a:t>Results – R Package 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1B20101-3ED0-35E5-0769-7F21814C8E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9488" y="945073"/>
            <a:ext cx="7613022" cy="2990543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5CC086F-8A28-5EB4-71A8-48C381602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89488" y="3839923"/>
            <a:ext cx="6811040" cy="29223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DEDF09-AAE3-5B2B-2373-D996FF4E0C07}"/>
              </a:ext>
            </a:extLst>
          </p:cNvPr>
          <p:cNvSpPr txBox="1"/>
          <p:nvPr/>
        </p:nvSpPr>
        <p:spPr>
          <a:xfrm>
            <a:off x="425301" y="1871329"/>
            <a:ext cx="19882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CellRanker</a:t>
            </a:r>
            <a:endParaRPr lang="en-US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73534F-4843-22E4-D5BF-FAA246196F4E}"/>
              </a:ext>
            </a:extLst>
          </p:cNvPr>
          <p:cNvSpPr txBox="1"/>
          <p:nvPr/>
        </p:nvSpPr>
        <p:spPr>
          <a:xfrm>
            <a:off x="673338" y="4833946"/>
            <a:ext cx="19882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SingleR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24408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06F44-3C08-949A-F8C9-0A618EECE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Shiny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CE2A6-9E88-EF1E-B52F-7AF8A0977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28" y="1470632"/>
            <a:ext cx="9728475" cy="45187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AAD30E-EC23-6B8A-84FA-783E3295599B}"/>
              </a:ext>
            </a:extLst>
          </p:cNvPr>
          <p:cNvSpPr txBox="1"/>
          <p:nvPr/>
        </p:nvSpPr>
        <p:spPr>
          <a:xfrm>
            <a:off x="755228" y="6142593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https://av33d2-alicia-petrany.shinyapps.io/cellranker/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723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D29CD-79C9-163C-7F5D-D76575167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4684" y="2094558"/>
            <a:ext cx="5062870" cy="2668884"/>
          </a:xfrm>
        </p:spPr>
        <p:txBody>
          <a:bodyPr>
            <a:normAutofit/>
          </a:bodyPr>
          <a:lstStyle/>
          <a:p>
            <a:r>
              <a:rPr lang="en-US" sz="8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83285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131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CellRanker</vt:lpstr>
      <vt:lpstr>What is scRNA-Seq?</vt:lpstr>
      <vt:lpstr>CellRanker Workflow</vt:lpstr>
      <vt:lpstr>Results – R Package </vt:lpstr>
      <vt:lpstr>R Shiny Application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CellRanker</dc:title>
  <dc:creator>Alicia Petrany</dc:creator>
  <cp:lastModifiedBy>Alicia Petrany</cp:lastModifiedBy>
  <cp:revision>1</cp:revision>
  <dcterms:created xsi:type="dcterms:W3CDTF">2023-02-26T14:16:57Z</dcterms:created>
  <dcterms:modified xsi:type="dcterms:W3CDTF">2023-02-26T16:10:19Z</dcterms:modified>
</cp:coreProperties>
</file>

<file path=docProps/thumbnail.jpeg>
</file>